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6_59E59BC7.xml" ContentType="application/vnd.ms-powerpoint.comments+xml"/>
  <Override PartName="/ppt/comments/modernComment_109_9CCA72B6.xml" ContentType="application/vnd.ms-powerpoint.comments+xml"/>
  <Override PartName="/ppt/comments/modernComment_121_297C89FA.xml" ContentType="application/vnd.ms-powerpoint.comments+xml"/>
  <Override PartName="/ppt/comments/modernComment_122_EA652A73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56" r:id="rId2"/>
    <p:sldId id="271" r:id="rId3"/>
    <p:sldId id="257" r:id="rId4"/>
    <p:sldId id="259" r:id="rId5"/>
    <p:sldId id="260" r:id="rId6"/>
    <p:sldId id="258" r:id="rId7"/>
    <p:sldId id="266" r:id="rId8"/>
    <p:sldId id="267" r:id="rId9"/>
    <p:sldId id="261" r:id="rId10"/>
    <p:sldId id="268" r:id="rId11"/>
    <p:sldId id="272" r:id="rId12"/>
    <p:sldId id="262" r:id="rId13"/>
    <p:sldId id="274" r:id="rId14"/>
    <p:sldId id="269" r:id="rId15"/>
    <p:sldId id="275" r:id="rId16"/>
    <p:sldId id="273" r:id="rId17"/>
    <p:sldId id="276" r:id="rId18"/>
    <p:sldId id="278" r:id="rId19"/>
    <p:sldId id="270" r:id="rId20"/>
    <p:sldId id="284" r:id="rId21"/>
    <p:sldId id="264" r:id="rId22"/>
    <p:sldId id="285" r:id="rId23"/>
    <p:sldId id="286" r:id="rId24"/>
    <p:sldId id="288" r:id="rId25"/>
    <p:sldId id="283" r:id="rId26"/>
    <p:sldId id="287" r:id="rId27"/>
    <p:sldId id="263" r:id="rId28"/>
    <p:sldId id="265" r:id="rId29"/>
    <p:sldId id="289" r:id="rId30"/>
    <p:sldId id="290" r:id="rId31"/>
    <p:sldId id="291" r:id="rId32"/>
    <p:sldId id="277" r:id="rId33"/>
    <p:sldId id="279" r:id="rId34"/>
    <p:sldId id="280" r:id="rId35"/>
    <p:sldId id="282" r:id="rId36"/>
    <p:sldId id="281" r:id="rId3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DE6BEC-F397-3504-E7B4-A3F4DF2208E1}" name="智" initials="智" userId="智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4" autoAdjust="0"/>
    <p:restoredTop sz="82101"/>
  </p:normalViewPr>
  <p:slideViewPr>
    <p:cSldViewPr snapToGrid="0">
      <p:cViewPr varScale="1">
        <p:scale>
          <a:sx n="95" d="100"/>
          <a:sy n="95" d="100"/>
        </p:scale>
        <p:origin x="10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8/10/relationships/authors" Target="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omments/modernComment_106_59E59BC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F27BB5E-B6F7-814D-B831-21B3AF0672BD}" authorId="{01DE6BEC-F397-3504-E7B4-A3F4DF2208E1}" created="2023-06-03T15:30:31.939">
    <pc:sldMkLst xmlns:pc="http://schemas.microsoft.com/office/powerpoint/2013/main/command">
      <pc:docMk/>
      <pc:sldMk cId="1508219847" sldId="262"/>
    </pc:sldMkLst>
    <p188:txBody>
      <a:bodyPr/>
      <a:lstStyle/>
      <a:p>
        <a:r>
          <a:rPr lang="zh-TW" altLang="en-US"/>
          <a:t>每個步驟可以分成一個頁面，並且每個步驟可以把訓練時的方塊圖畫出來</a:t>
        </a:r>
      </a:p>
    </p188:txBody>
  </p188:cm>
</p188:cmLst>
</file>

<file path=ppt/comments/modernComment_109_9CCA72B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2F87791-A83A-F44E-82DA-53C7EB72122F}" authorId="{01DE6BEC-F397-3504-E7B4-A3F4DF2208E1}" created="2023-06-03T15:44:13.311">
    <pc:sldMkLst xmlns:pc="http://schemas.microsoft.com/office/powerpoint/2013/main/command">
      <pc:docMk/>
      <pc:sldMk cId="2630513334" sldId="265"/>
    </pc:sldMkLst>
    <p188:txBody>
      <a:bodyPr/>
      <a:lstStyle/>
      <a:p>
        <a:r>
          <a:rPr lang="zh-TW" altLang="en-US"/>
          <a:t>加入例子（以圖片說明一個小節分隔成32個部分）</a:t>
        </a:r>
      </a:p>
    </p188:txBody>
  </p188:cm>
</p188:cmLst>
</file>

<file path=ppt/comments/modernComment_121_297C89F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A76ADEE-3742-A947-BF58-0FE50B22291F}" authorId="{01DE6BEC-F397-3504-E7B4-A3F4DF2208E1}" created="2023-06-03T15:44:45.478">
    <pc:sldMkLst xmlns:pc="http://schemas.microsoft.com/office/powerpoint/2013/main/command">
      <pc:docMk/>
      <pc:sldMk cId="696027642" sldId="289"/>
    </pc:sldMkLst>
    <p188:txBody>
      <a:bodyPr/>
      <a:lstStyle/>
      <a:p>
        <a:r>
          <a:rPr lang="zh-TW" altLang="en-US"/>
          <a:t>加上檔名的例子</a:t>
        </a:r>
      </a:p>
    </p188:txBody>
  </p188:cm>
</p188:cmLst>
</file>

<file path=ppt/comments/modernComment_122_EA652A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5A74A59-F20A-0544-9E8B-757A9AA0A37E}" authorId="{01DE6BEC-F397-3504-E7B4-A3F4DF2208E1}" created="2023-06-03T15:45:51.769">
    <pc:sldMkLst xmlns:pc="http://schemas.microsoft.com/office/powerpoint/2013/main/command">
      <pc:docMk/>
      <pc:sldMk cId="3932498547" sldId="290"/>
    </pc:sldMkLst>
    <p188:txBody>
      <a:bodyPr/>
      <a:lstStyle/>
      <a:p>
        <a:r>
          <a:rPr lang="zh-TW" altLang="en-US"/>
          <a:t>加入兩個例子
1. 同一個按鍵按住兩次後放開兩次。
2. 一個按鍵莫名放開。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33B538-CF20-314C-87BF-C66A16392793}" type="datetimeFigureOut">
              <a:rPr kumimoji="1" lang="zh-TW" altLang="en-US" smtClean="0"/>
              <a:t>2023/6/3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367F74-08E3-D143-A46C-60A77F32B4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40012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367F74-08E3-D143-A46C-60A77F32B42B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35408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2B7F6A-6EA6-4856-96F1-D78D39F36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ECFFD0F-2BCE-46E0-BCE4-CA5CD3A795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192845-993D-4712-824A-C22FCFF3D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70A568F-AC6E-423C-ACA0-11DA9FF8F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6F10A1F-6974-424B-B9F6-25EAE3A56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0316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6CB10C-6243-4047-BBDA-8CB556362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BCF52E4-F94E-483F-8905-A2E9FD428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E71D16-CC5A-46F9-8D0E-194007024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CCFFB4-8CEC-49F3-9A7A-B60FA07D0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20EAB97-94F7-41FF-862E-E30F83514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8612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412B385-0B07-42AD-B906-5968DB124C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D980751-9FB4-46EC-BB73-AC86B6261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D926156-51D3-4E85-A436-4F1B3AB0C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11FC1C1-31E6-4F8E-A6E2-E5CDA96CF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A0D50EA-9CD8-40B0-B3CB-E2EBD8112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1403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C295CA-13EB-42A4-B42A-2C6591A9B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FAACC0-7A3C-4E95-94CE-8F6541F81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C5B78B-25A4-4561-9E69-13F724244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98492B1-1630-4602-BA7B-451684B67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A123198-7CCD-4F17-9675-9EFF233EC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2000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5FB8A9-2961-4267-9AC4-9C84C6FF6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074ED7-DA0E-482F-8AFA-C2AA24D07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28EFE9A-F8CC-4923-A5D5-4467D70C3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17C2270-DC1F-4DEA-AD11-BD0CE142C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E6858CD-B6D2-4AE5-94E4-BC2C3FE8A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8116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0E9F52-298C-4BCA-AC8E-CD03115F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5220FE-5225-4CAE-AE51-658BB861F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1BAA3FA-E2E0-46D7-9761-EF4182DADC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C8A9E25-82D2-4502-B5AF-2F1101798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7A2F813-470D-449B-B5D9-2864903EE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966792A-C209-4065-B655-A1964A218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4781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DF696D-C9AD-4501-923C-6849827DD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92EE412-455B-4072-903B-468C8DF7D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13BB079-9345-4EAE-91A0-B4F63C7AE3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6981ACB-DED5-439F-8B17-7B01504052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8AB1246-01CB-429A-9B53-226B80CD9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B453195-B004-445E-BD36-414EEECF7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D4EBFEC-3468-48EB-996F-A7B7C7025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1EC47CA-0E78-44B1-A05A-9F618AB89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8337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C26C1E-742B-43E4-A1C9-B4568C84A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3187432-1A46-414D-B60A-8A5FA8A3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5A2BC95-A84E-41D5-BB40-D3B06EFBF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FA1A298-1AA9-4DEF-A430-D78196592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7299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4E519B2-2603-4E81-843F-49A92F95F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54202F7-151A-423A-BCE8-25CA835DE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763063-3E07-42C2-96C1-D87AF9FF0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4446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009295-1166-4958-B29E-50E6EAFE5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18D8FDC-1889-49D8-BD61-B4402EDE4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7CC45F5-1C3D-44DE-A7F9-27CD6E8900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3B8E64E-D55C-4C4C-8F2C-6369A6123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6F5F429-167E-4B48-8D11-501A178AC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879655-9B7D-4526-AD86-6CDC6CA6A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6018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2E21E4-3D65-4E04-9B37-5F90B04EC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A6C2C5C-7C9A-4611-A585-8AB0773C84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12BDA8B-4C9B-490F-B843-E186F0A90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2BD4604-AC15-49BD-874A-5F85FF4BA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C28F956-CE9B-42F8-BF05-A5BBCEF6D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D133D0-AB75-46C3-9F44-4A2B2452C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9156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F6DFE29-F460-4B36-82E9-EE463942E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66AF775-D826-4E93-A1F0-7C8A83663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639229D-55AC-4357-A8FF-C31553DF5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5102D-5876-426F-855C-2BA41D7B110E}" type="datetimeFigureOut">
              <a:rPr lang="zh-TW" altLang="en-US" smtClean="0"/>
              <a:t>2023/6/3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A8A16D9-9BC7-4820-8478-89694AB01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28B0E0-4F91-4832-A10D-42BA984E33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2FAEC-3A69-4DB2-8C1C-5C255E06ECC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9187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6_59E59BC7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8/10/relationships/comments" Target="../comments/modernComment_109_9CCA72B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microsoft.com/office/2018/10/relationships/comments" Target="../comments/modernComment_121_297C89FA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microsoft.com/office/2018/10/relationships/comments" Target="../comments/modernComment_122_EA652A7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ier-maker92/bachsformer" TargetMode="External"/><Relationship Id="rId2" Type="http://schemas.openxmlformats.org/officeDocument/2006/relationships/hyperlink" Target="https://github.com/bytedance/GiantMIDI-Pian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karpathy/minGPT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0728ED-A3B5-4907-9E69-81A0034B25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Bachsformer</a:t>
            </a:r>
            <a:br>
              <a:rPr lang="en-US" altLang="zh-TW" dirty="0"/>
            </a:br>
            <a:r>
              <a:rPr lang="zh-TW" altLang="en-US" dirty="0"/>
              <a:t>古典樂音樂生成模型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57FE2A0-7E29-4232-8304-AE01F2656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第</a:t>
            </a:r>
            <a:r>
              <a:rPr lang="en-US" altLang="zh-TW" dirty="0"/>
              <a:t>7</a:t>
            </a:r>
            <a:r>
              <a:rPr lang="zh-TW" altLang="en-US" dirty="0"/>
              <a:t>組</a:t>
            </a:r>
            <a:endParaRPr lang="en-US" altLang="zh-TW" dirty="0"/>
          </a:p>
          <a:p>
            <a:r>
              <a:rPr lang="en-US" altLang="zh-TW" dirty="0"/>
              <a:t>109611058-</a:t>
            </a:r>
            <a:r>
              <a:rPr lang="zh-TW" altLang="en-US" dirty="0"/>
              <a:t>王敬智</a:t>
            </a:r>
            <a:endParaRPr lang="en-US" altLang="zh-TW" dirty="0"/>
          </a:p>
          <a:p>
            <a:r>
              <a:rPr lang="en-US" altLang="zh-TW" dirty="0"/>
              <a:t>109611066-</a:t>
            </a:r>
            <a:r>
              <a:rPr lang="zh-TW" altLang="en-US" dirty="0"/>
              <a:t>吳典謀</a:t>
            </a:r>
          </a:p>
        </p:txBody>
      </p:sp>
    </p:spTree>
    <p:extLst>
      <p:ext uri="{BB962C8B-B14F-4D97-AF65-F5344CB8AC3E}">
        <p14:creationId xmlns:p14="http://schemas.microsoft.com/office/powerpoint/2010/main" val="754858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AF0F4F-8C68-488C-BD51-A9BF22EB0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Why we use Giant Piano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4206BB-373C-4C22-ACA3-69E83955A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86" y="2820483"/>
            <a:ext cx="10515600" cy="4351338"/>
          </a:xfrm>
        </p:spPr>
        <p:txBody>
          <a:bodyPr/>
          <a:lstStyle/>
          <a:p>
            <a:r>
              <a:rPr lang="zh-TW" altLang="en-US" dirty="0"/>
              <a:t>古典樂</a:t>
            </a:r>
            <a:r>
              <a:rPr lang="en-US" altLang="zh-TW" dirty="0"/>
              <a:t>MIDI</a:t>
            </a:r>
            <a:r>
              <a:rPr lang="zh-TW" altLang="en-US" dirty="0"/>
              <a:t>檔案很少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網站也有但數量不多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雖然有誤差</a:t>
            </a:r>
            <a:r>
              <a:rPr lang="en-US" altLang="zh-TW" dirty="0"/>
              <a:t>…</a:t>
            </a:r>
            <a:r>
              <a:rPr lang="zh-TW" altLang="en-US" dirty="0"/>
              <a:t>但仍然是很好的素材</a:t>
            </a:r>
            <a:endParaRPr lang="en-US" altLang="zh-TW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B288FD9-B1B7-E849-C6A3-DB3B7FB48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514" y="1232706"/>
            <a:ext cx="6469318" cy="35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265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CDFD25-0ABF-44EB-A2EE-F8F7CA4A9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Bachsformer</a:t>
            </a:r>
            <a:r>
              <a:rPr lang="zh-TW" altLang="zh-TW" dirty="0"/>
              <a:t>架構介紹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38E1B8-58D8-44BF-A1B5-2390FC10C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8274"/>
            <a:ext cx="10515600" cy="435133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altLang="zh-TW" dirty="0"/>
              <a:t>VQ-VAE</a:t>
            </a:r>
          </a:p>
          <a:p>
            <a:pPr marL="0" indent="0">
              <a:buNone/>
            </a:pPr>
            <a:r>
              <a:rPr lang="en-US" altLang="zh-TW" dirty="0"/>
              <a:t>	Encoder + Decoder</a:t>
            </a:r>
          </a:p>
          <a:p>
            <a:pPr marL="0" indent="0">
              <a:buNone/>
            </a:pPr>
            <a:r>
              <a:rPr lang="en-US" altLang="zh-TW" dirty="0"/>
              <a:t>2. Transformer</a:t>
            </a:r>
            <a:r>
              <a:rPr lang="zh-TW" altLang="en-US" dirty="0"/>
              <a:t> </a:t>
            </a:r>
            <a:r>
              <a:rPr lang="en-US" altLang="zh-TW" dirty="0"/>
              <a:t>decoder</a:t>
            </a:r>
          </a:p>
          <a:p>
            <a:pPr marL="0" indent="0">
              <a:buNone/>
            </a:pPr>
            <a:r>
              <a:rPr lang="en-US" altLang="zh-TW" dirty="0"/>
              <a:t>	Decoder</a:t>
            </a:r>
          </a:p>
          <a:p>
            <a:pPr marL="0" indent="0">
              <a:buNone/>
            </a:pPr>
            <a:r>
              <a:rPr lang="en-US" altLang="zh-TW" dirty="0"/>
              <a:t>3.minGPT</a:t>
            </a:r>
          </a:p>
          <a:p>
            <a:pPr marL="0" indent="0">
              <a:buNone/>
            </a:pPr>
            <a:r>
              <a:rPr lang="en-US" altLang="zh-TW" dirty="0"/>
              <a:t>	MIDI</a:t>
            </a:r>
            <a:r>
              <a:rPr lang="zh-TW" altLang="en-US" dirty="0"/>
              <a:t> </a:t>
            </a:r>
            <a:r>
              <a:rPr lang="en-US" altLang="zh-TW" dirty="0"/>
              <a:t>generating</a:t>
            </a:r>
          </a:p>
        </p:txBody>
      </p:sp>
      <p:sp>
        <p:nvSpPr>
          <p:cNvPr id="4" name="矩形: 圓角 4">
            <a:extLst>
              <a:ext uri="{FF2B5EF4-FFF2-40B4-BE49-F238E27FC236}">
                <a16:creationId xmlns:a16="http://schemas.microsoft.com/office/drawing/2014/main" id="{8596844E-F17F-FCED-4E4A-A97877117193}"/>
              </a:ext>
            </a:extLst>
          </p:cNvPr>
          <p:cNvSpPr/>
          <p:nvPr/>
        </p:nvSpPr>
        <p:spPr>
          <a:xfrm>
            <a:off x="8263128" y="956138"/>
            <a:ext cx="1694688" cy="1145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VQ-VAE</a:t>
            </a:r>
            <a:endParaRPr lang="zh-TW" altLang="en-US" dirty="0"/>
          </a:p>
        </p:txBody>
      </p:sp>
      <p:sp>
        <p:nvSpPr>
          <p:cNvPr id="6" name="矩形: 圓角 6">
            <a:extLst>
              <a:ext uri="{FF2B5EF4-FFF2-40B4-BE49-F238E27FC236}">
                <a16:creationId xmlns:a16="http://schemas.microsoft.com/office/drawing/2014/main" id="{3FAD2590-729B-DE34-5C4A-DB7AE58AF1E7}"/>
              </a:ext>
            </a:extLst>
          </p:cNvPr>
          <p:cNvSpPr/>
          <p:nvPr/>
        </p:nvSpPr>
        <p:spPr>
          <a:xfrm>
            <a:off x="8263128" y="2583307"/>
            <a:ext cx="1792224" cy="126649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Transformer</a:t>
            </a:r>
            <a:endParaRPr lang="zh-TW" altLang="en-US" dirty="0"/>
          </a:p>
        </p:txBody>
      </p:sp>
      <p:sp>
        <p:nvSpPr>
          <p:cNvPr id="16" name="矩形: 圓角 7">
            <a:extLst>
              <a:ext uri="{FF2B5EF4-FFF2-40B4-BE49-F238E27FC236}">
                <a16:creationId xmlns:a16="http://schemas.microsoft.com/office/drawing/2014/main" id="{75219B44-6AB9-6B25-B018-3175BE41520B}"/>
              </a:ext>
            </a:extLst>
          </p:cNvPr>
          <p:cNvSpPr/>
          <p:nvPr/>
        </p:nvSpPr>
        <p:spPr>
          <a:xfrm>
            <a:off x="8263128" y="4321543"/>
            <a:ext cx="1694688" cy="1145096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GPT model</a:t>
            </a:r>
            <a:endParaRPr lang="zh-TW" altLang="en-US" dirty="0"/>
          </a:p>
        </p:txBody>
      </p:sp>
      <p:sp>
        <p:nvSpPr>
          <p:cNvPr id="17" name="箭號: 向下 8">
            <a:extLst>
              <a:ext uri="{FF2B5EF4-FFF2-40B4-BE49-F238E27FC236}">
                <a16:creationId xmlns:a16="http://schemas.microsoft.com/office/drawing/2014/main" id="{841EAFDB-1771-63BE-5543-DE9E923050C1}"/>
              </a:ext>
            </a:extLst>
          </p:cNvPr>
          <p:cNvSpPr/>
          <p:nvPr/>
        </p:nvSpPr>
        <p:spPr>
          <a:xfrm>
            <a:off x="9025128" y="500097"/>
            <a:ext cx="176784" cy="4071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箭號: 向下 9">
            <a:extLst>
              <a:ext uri="{FF2B5EF4-FFF2-40B4-BE49-F238E27FC236}">
                <a16:creationId xmlns:a16="http://schemas.microsoft.com/office/drawing/2014/main" id="{A35DE830-1845-C0CD-F4B2-B7B58C98A2D5}"/>
              </a:ext>
            </a:extLst>
          </p:cNvPr>
          <p:cNvSpPr/>
          <p:nvPr/>
        </p:nvSpPr>
        <p:spPr>
          <a:xfrm>
            <a:off x="9070848" y="2160765"/>
            <a:ext cx="176784" cy="4071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下 10">
            <a:extLst>
              <a:ext uri="{FF2B5EF4-FFF2-40B4-BE49-F238E27FC236}">
                <a16:creationId xmlns:a16="http://schemas.microsoft.com/office/drawing/2014/main" id="{981F6D52-BA88-692A-6073-2716E1A36F9B}"/>
              </a:ext>
            </a:extLst>
          </p:cNvPr>
          <p:cNvSpPr/>
          <p:nvPr/>
        </p:nvSpPr>
        <p:spPr>
          <a:xfrm>
            <a:off x="9055173" y="3908285"/>
            <a:ext cx="176784" cy="4071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下 12">
            <a:extLst>
              <a:ext uri="{FF2B5EF4-FFF2-40B4-BE49-F238E27FC236}">
                <a16:creationId xmlns:a16="http://schemas.microsoft.com/office/drawing/2014/main" id="{1B201D9F-8B9E-FD21-DD23-CCBCC133D084}"/>
              </a:ext>
            </a:extLst>
          </p:cNvPr>
          <p:cNvSpPr/>
          <p:nvPr/>
        </p:nvSpPr>
        <p:spPr>
          <a:xfrm>
            <a:off x="9022080" y="5595664"/>
            <a:ext cx="176784" cy="4071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24F0A26-2A94-E0C2-0AB8-4E3A3FB43AD8}"/>
              </a:ext>
            </a:extLst>
          </p:cNvPr>
          <p:cNvSpPr txBox="1"/>
          <p:nvPr/>
        </p:nvSpPr>
        <p:spPr>
          <a:xfrm>
            <a:off x="8351520" y="97539"/>
            <a:ext cx="1694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MIDI dataset</a:t>
            </a:r>
            <a:endParaRPr lang="zh-TW" altLang="en-US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D328304B-47DF-27BE-BCDB-5927A47E9D09}"/>
              </a:ext>
            </a:extLst>
          </p:cNvPr>
          <p:cNvSpPr txBox="1"/>
          <p:nvPr/>
        </p:nvSpPr>
        <p:spPr>
          <a:xfrm>
            <a:off x="8467344" y="6067402"/>
            <a:ext cx="1694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MIDI output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48631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CDFD25-0ABF-44EB-A2EE-F8F7CA4A9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Bachsformer</a:t>
            </a:r>
            <a:r>
              <a:rPr lang="zh-TW" altLang="en-US" dirty="0"/>
              <a:t>訓練流程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38E1B8-58D8-44BF-A1B5-2390FC10C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zh-TW" altLang="en-US" dirty="0"/>
              <a:t>將</a:t>
            </a:r>
            <a:r>
              <a:rPr lang="en-US" altLang="zh-TW" dirty="0"/>
              <a:t>MIDI</a:t>
            </a:r>
            <a:r>
              <a:rPr lang="zh-TW" altLang="en-US" dirty="0"/>
              <a:t>壓縮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pPr marL="514350" indent="-514350">
              <a:buAutoNum type="arabicPeriod"/>
            </a:pPr>
            <a:r>
              <a:rPr lang="zh-TW" altLang="en-US" dirty="0"/>
              <a:t>利用</a:t>
            </a:r>
            <a:r>
              <a:rPr lang="en-US" altLang="zh-TW" dirty="0"/>
              <a:t>VQ-VAE</a:t>
            </a:r>
            <a:r>
              <a:rPr lang="zh-TW" altLang="en-US" dirty="0"/>
              <a:t>訓練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pPr marL="514350" indent="-514350">
              <a:buAutoNum type="arabicPeriod"/>
            </a:pPr>
            <a:r>
              <a:rPr lang="zh-TW" altLang="en-US" dirty="0"/>
              <a:t>利用</a:t>
            </a:r>
            <a:r>
              <a:rPr lang="en-US" altLang="zh-TW" dirty="0"/>
              <a:t>Transformer</a:t>
            </a:r>
            <a:r>
              <a:rPr lang="zh-TW" altLang="en-US" dirty="0"/>
              <a:t> </a:t>
            </a:r>
            <a:r>
              <a:rPr lang="en-US" altLang="zh-TW" dirty="0" err="1"/>
              <a:t>Decorder</a:t>
            </a:r>
            <a:r>
              <a:rPr lang="zh-TW" altLang="en-US" dirty="0"/>
              <a:t>減少</a:t>
            </a:r>
            <a:r>
              <a:rPr lang="en-US" altLang="zh-TW" dirty="0"/>
              <a:t>error</a:t>
            </a:r>
          </a:p>
          <a:p>
            <a:pPr marL="514350" indent="-514350">
              <a:buAutoNum type="arabicPeriod"/>
            </a:pPr>
            <a:endParaRPr lang="en-US" altLang="zh-TW" dirty="0"/>
          </a:p>
          <a:p>
            <a:pPr marL="514350" indent="-514350">
              <a:buAutoNum type="arabicPeriod"/>
            </a:pPr>
            <a:r>
              <a:rPr lang="zh-TW" altLang="en-US" dirty="0"/>
              <a:t>利用</a:t>
            </a:r>
            <a:r>
              <a:rPr lang="en-US" altLang="zh-TW" dirty="0" err="1"/>
              <a:t>minGPT+VQ-VAE</a:t>
            </a:r>
            <a:r>
              <a:rPr lang="zh-TW" altLang="en-US" dirty="0"/>
              <a:t>解碼生成</a:t>
            </a:r>
            <a:r>
              <a:rPr lang="en-US" altLang="zh-TW" dirty="0"/>
              <a:t>MIDI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809F5B8-B2AF-4F81-8529-D69F79968738}"/>
              </a:ext>
            </a:extLst>
          </p:cNvPr>
          <p:cNvSpPr/>
          <p:nvPr/>
        </p:nvSpPr>
        <p:spPr>
          <a:xfrm>
            <a:off x="8263128" y="956138"/>
            <a:ext cx="1694688" cy="114509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VQ-VAE</a:t>
            </a:r>
            <a:endParaRPr lang="zh-TW" altLang="en-US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573D1F47-93AC-4CA7-89F7-AA4E9731D10C}"/>
              </a:ext>
            </a:extLst>
          </p:cNvPr>
          <p:cNvSpPr/>
          <p:nvPr/>
        </p:nvSpPr>
        <p:spPr>
          <a:xfrm>
            <a:off x="8263128" y="2583307"/>
            <a:ext cx="1792224" cy="126649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Transformer</a:t>
            </a:r>
            <a:endParaRPr lang="zh-TW" altLang="en-US" dirty="0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83F12A76-AC8A-471C-8052-2FB56844AA9B}"/>
              </a:ext>
            </a:extLst>
          </p:cNvPr>
          <p:cNvSpPr/>
          <p:nvPr/>
        </p:nvSpPr>
        <p:spPr>
          <a:xfrm>
            <a:off x="8263128" y="4321543"/>
            <a:ext cx="1694688" cy="1145096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GPT model</a:t>
            </a:r>
            <a:endParaRPr lang="zh-TW" altLang="en-US" dirty="0"/>
          </a:p>
        </p:txBody>
      </p:sp>
      <p:sp>
        <p:nvSpPr>
          <p:cNvPr id="9" name="箭號: 向下 8">
            <a:extLst>
              <a:ext uri="{FF2B5EF4-FFF2-40B4-BE49-F238E27FC236}">
                <a16:creationId xmlns:a16="http://schemas.microsoft.com/office/drawing/2014/main" id="{EC67984A-AF7A-4788-A662-C2A79E3F1EB5}"/>
              </a:ext>
            </a:extLst>
          </p:cNvPr>
          <p:cNvSpPr/>
          <p:nvPr/>
        </p:nvSpPr>
        <p:spPr>
          <a:xfrm>
            <a:off x="9025128" y="500097"/>
            <a:ext cx="176784" cy="4071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箭號: 向下 9">
            <a:extLst>
              <a:ext uri="{FF2B5EF4-FFF2-40B4-BE49-F238E27FC236}">
                <a16:creationId xmlns:a16="http://schemas.microsoft.com/office/drawing/2014/main" id="{4867C0BF-31F1-456A-8E9F-63BA30501567}"/>
              </a:ext>
            </a:extLst>
          </p:cNvPr>
          <p:cNvSpPr/>
          <p:nvPr/>
        </p:nvSpPr>
        <p:spPr>
          <a:xfrm>
            <a:off x="9070848" y="2160765"/>
            <a:ext cx="176784" cy="4071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箭號: 向下 10">
            <a:extLst>
              <a:ext uri="{FF2B5EF4-FFF2-40B4-BE49-F238E27FC236}">
                <a16:creationId xmlns:a16="http://schemas.microsoft.com/office/drawing/2014/main" id="{1220FC08-CAC9-40BB-A390-A44A500F816C}"/>
              </a:ext>
            </a:extLst>
          </p:cNvPr>
          <p:cNvSpPr/>
          <p:nvPr/>
        </p:nvSpPr>
        <p:spPr>
          <a:xfrm>
            <a:off x="9055173" y="3908285"/>
            <a:ext cx="176784" cy="4071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下 12">
            <a:extLst>
              <a:ext uri="{FF2B5EF4-FFF2-40B4-BE49-F238E27FC236}">
                <a16:creationId xmlns:a16="http://schemas.microsoft.com/office/drawing/2014/main" id="{F9D8B29D-F386-4A27-A82A-3D8FDA613D75}"/>
              </a:ext>
            </a:extLst>
          </p:cNvPr>
          <p:cNvSpPr/>
          <p:nvPr/>
        </p:nvSpPr>
        <p:spPr>
          <a:xfrm>
            <a:off x="9022080" y="5595664"/>
            <a:ext cx="176784" cy="4071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E7F2FFA-9EDC-4F34-8BF4-190A6817A364}"/>
              </a:ext>
            </a:extLst>
          </p:cNvPr>
          <p:cNvSpPr txBox="1"/>
          <p:nvPr/>
        </p:nvSpPr>
        <p:spPr>
          <a:xfrm>
            <a:off x="8351520" y="97539"/>
            <a:ext cx="1694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MIDI dataset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5AF248BA-3952-4E8A-9578-168D01FC08DD}"/>
              </a:ext>
            </a:extLst>
          </p:cNvPr>
          <p:cNvSpPr txBox="1"/>
          <p:nvPr/>
        </p:nvSpPr>
        <p:spPr>
          <a:xfrm>
            <a:off x="8467344" y="6067402"/>
            <a:ext cx="1694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MIDI output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0821984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251820-C055-49E8-A7A9-51DE4D7E1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模型如何讀</a:t>
            </a:r>
            <a:r>
              <a:rPr lang="en-US" altLang="zh-TW" dirty="0"/>
              <a:t>MIDI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1415A43-A70A-4F26-9DDE-A4DF0C844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核心概念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r>
              <a:rPr lang="zh-TW" altLang="en-US" dirty="0"/>
              <a:t>將每個小節的節點由</a:t>
            </a:r>
            <a:r>
              <a:rPr lang="en-US" altLang="zh-TW" dirty="0"/>
              <a:t>480&gt;&gt;32</a:t>
            </a:r>
          </a:p>
          <a:p>
            <a:r>
              <a:rPr lang="zh-TW" altLang="en-US" dirty="0"/>
              <a:t>將小節拆成四等分</a:t>
            </a:r>
            <a:endParaRPr lang="en-US" altLang="zh-TW" dirty="0"/>
          </a:p>
          <a:p>
            <a:r>
              <a:rPr lang="zh-TW" altLang="en-US" dirty="0"/>
              <a:t>找出每個音按下跟放開的時間</a:t>
            </a:r>
            <a:endParaRPr lang="en-US" altLang="zh-TW" dirty="0"/>
          </a:p>
          <a:p>
            <a:r>
              <a:rPr lang="zh-TW" altLang="en-US" dirty="0"/>
              <a:t>存成</a:t>
            </a:r>
            <a:r>
              <a:rPr lang="en-US" altLang="zh-TW" dirty="0"/>
              <a:t>event</a:t>
            </a:r>
            <a:r>
              <a:rPr lang="zh-TW" altLang="en-US" dirty="0"/>
              <a:t> </a:t>
            </a:r>
            <a:r>
              <a:rPr lang="en-US" altLang="zh-TW" dirty="0"/>
              <a:t>tuple</a:t>
            </a:r>
            <a:r>
              <a:rPr lang="zh-TW" altLang="en-US" dirty="0"/>
              <a:t>回傳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0094BF8-C788-0D5F-E880-21B3749A3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6558" y="1027906"/>
            <a:ext cx="2185741" cy="4351338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DD35825-161B-00AC-650D-5EBA8EF2DE26}"/>
              </a:ext>
            </a:extLst>
          </p:cNvPr>
          <p:cNvSpPr txBox="1"/>
          <p:nvPr/>
        </p:nvSpPr>
        <p:spPr>
          <a:xfrm>
            <a:off x="8980714" y="593481"/>
            <a:ext cx="1604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MIDI</a:t>
            </a:r>
            <a:r>
              <a:rPr kumimoji="1" lang="zh-TW" altLang="en-US" dirty="0"/>
              <a:t> </a:t>
            </a:r>
            <a:r>
              <a:rPr kumimoji="1" lang="en-US" altLang="zh-TW" dirty="0"/>
              <a:t>input</a:t>
            </a:r>
            <a:endParaRPr kumimoji="1"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C035B5C-1F60-9959-E15E-29E503AB3A9F}"/>
              </a:ext>
            </a:extLst>
          </p:cNvPr>
          <p:cNvSpPr txBox="1"/>
          <p:nvPr/>
        </p:nvSpPr>
        <p:spPr>
          <a:xfrm>
            <a:off x="8980713" y="5379244"/>
            <a:ext cx="1604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MIDI event</a:t>
            </a:r>
            <a:endParaRPr kumimoji="1"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23116E8-02DD-090B-A2AB-3E71BEBFAC27}"/>
              </a:ext>
            </a:extLst>
          </p:cNvPr>
          <p:cNvSpPr txBox="1"/>
          <p:nvPr/>
        </p:nvSpPr>
        <p:spPr>
          <a:xfrm>
            <a:off x="8980712" y="2986229"/>
            <a:ext cx="1604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/>
              <a:t>Mininature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39998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009F61-0CD5-481D-BBFB-B2BC7BE4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AE</a:t>
            </a:r>
            <a:r>
              <a:rPr lang="zh-TW" altLang="en-US" dirty="0"/>
              <a:t>介紹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D32EED-BBE5-4851-89A1-23E8CD51C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由</a:t>
            </a:r>
            <a:r>
              <a:rPr lang="en-US" altLang="zh-TW" dirty="0" err="1"/>
              <a:t>encorder</a:t>
            </a:r>
            <a:r>
              <a:rPr lang="zh-TW" altLang="en-US" dirty="0"/>
              <a:t>與</a:t>
            </a:r>
            <a:r>
              <a:rPr lang="en-US" altLang="zh-TW" dirty="0" err="1"/>
              <a:t>decorder</a:t>
            </a:r>
            <a:r>
              <a:rPr lang="zh-TW" altLang="en-US" dirty="0"/>
              <a:t>組成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藉由中間的</a:t>
            </a:r>
            <a:r>
              <a:rPr lang="en-US" altLang="zh-TW" dirty="0"/>
              <a:t>code</a:t>
            </a:r>
            <a:r>
              <a:rPr lang="zh-TW" altLang="en-US" dirty="0"/>
              <a:t>直接映射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難以用於素材生成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278B27D-CAAB-4B86-80A7-0BE518BE0B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80" y="335397"/>
            <a:ext cx="5401365" cy="25164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DAF6D84-9E44-4FA5-1C10-A2360F037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3130" y="3287486"/>
            <a:ext cx="3166305" cy="357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752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BDB43D-F8C3-4F5C-B301-A5F96C641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VAE</a:t>
            </a:r>
            <a:r>
              <a:rPr lang="zh-TW" altLang="en-US" dirty="0"/>
              <a:t>介紹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71C873-26CE-4274-BF5A-A6E57C62B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VAE</a:t>
            </a:r>
            <a:r>
              <a:rPr lang="zh-TW" altLang="en-US" dirty="0"/>
              <a:t>改善</a:t>
            </a:r>
            <a:r>
              <a:rPr lang="en-US" altLang="zh-TW" dirty="0"/>
              <a:t>AE</a:t>
            </a:r>
            <a:r>
              <a:rPr lang="zh-TW" altLang="en-US" dirty="0"/>
              <a:t>的</a:t>
            </a:r>
            <a:r>
              <a:rPr lang="en-US" altLang="zh-TW" dirty="0" err="1"/>
              <a:t>encorder</a:t>
            </a:r>
            <a:r>
              <a:rPr lang="zh-TW" altLang="en-US" dirty="0"/>
              <a:t>輸入分布</a:t>
            </a:r>
          </a:p>
          <a:p>
            <a:endParaRPr lang="en-US" altLang="zh-TW" dirty="0"/>
          </a:p>
          <a:p>
            <a:r>
              <a:rPr lang="zh-TW" altLang="en-US" dirty="0"/>
              <a:t>將平均值跟方差做為輸出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讓</a:t>
            </a:r>
            <a:r>
              <a:rPr lang="en-US" altLang="zh-TW" dirty="0" err="1"/>
              <a:t>Decorder</a:t>
            </a:r>
            <a:r>
              <a:rPr lang="zh-TW" altLang="en-US" dirty="0"/>
              <a:t>使用這些輸出去組織特徵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r>
              <a:rPr lang="zh-TW" altLang="en-US" dirty="0"/>
              <a:t>這樣就可以微分了</a:t>
            </a:r>
            <a:r>
              <a:rPr lang="en-US" altLang="zh-TW" dirty="0"/>
              <a:t>!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FC55CB3-E507-413C-ACDE-0994E2742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502" y="2646488"/>
            <a:ext cx="3353369" cy="410324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407D16F-0B2B-45A2-A20E-C70565DD6D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720" y="23077"/>
            <a:ext cx="4645151" cy="248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372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AC1B3A-DB78-4749-932D-9BC4A67BB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VQ-VAE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57D81A-CEAA-4277-A9D1-85205E43D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976" y="2727833"/>
            <a:ext cx="10515600" cy="3429127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/>
              <a:t>改善了</a:t>
            </a:r>
            <a:r>
              <a:rPr lang="en-US" altLang="zh-TW" dirty="0"/>
              <a:t>VAE</a:t>
            </a:r>
            <a:r>
              <a:rPr lang="zh-TW" altLang="en-US" dirty="0"/>
              <a:t>的缺點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以有限的特徵組成</a:t>
            </a:r>
            <a:r>
              <a:rPr lang="en-US" altLang="zh-TW" dirty="0"/>
              <a:t>”codebook”</a:t>
            </a:r>
          </a:p>
          <a:p>
            <a:endParaRPr lang="en-US" altLang="zh-TW" dirty="0"/>
          </a:p>
          <a:p>
            <a:r>
              <a:rPr lang="zh-TW" altLang="en-US" dirty="0"/>
              <a:t>將</a:t>
            </a:r>
            <a:r>
              <a:rPr lang="en-US" altLang="zh-TW" dirty="0" err="1"/>
              <a:t>encorder</a:t>
            </a:r>
            <a:r>
              <a:rPr lang="zh-TW" altLang="en-US" dirty="0"/>
              <a:t>的輸入映射到</a:t>
            </a:r>
            <a:r>
              <a:rPr lang="en-US" altLang="zh-TW" dirty="0"/>
              <a:t>codebook</a:t>
            </a:r>
            <a:r>
              <a:rPr lang="zh-TW" altLang="en-US" dirty="0"/>
              <a:t>上</a:t>
            </a:r>
            <a:endParaRPr lang="en-US" altLang="zh-TW" dirty="0"/>
          </a:p>
          <a:p>
            <a:r>
              <a:rPr lang="en-US" altLang="zh-TW" dirty="0" err="1"/>
              <a:t>decorder</a:t>
            </a:r>
            <a:r>
              <a:rPr lang="zh-TW" altLang="en-US" dirty="0"/>
              <a:t>的輸入由</a:t>
            </a:r>
            <a:r>
              <a:rPr lang="en-US" altLang="zh-TW" dirty="0"/>
              <a:t>codebook</a:t>
            </a:r>
            <a:r>
              <a:rPr lang="zh-TW" altLang="en-US" dirty="0"/>
              <a:t>的特徵組合生成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BB5EC18-3489-4C79-A8F7-AF26367DE4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800" y="365125"/>
            <a:ext cx="6430760" cy="254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74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285022-4876-4F95-88DB-FCF392784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VQ-VAE</a:t>
            </a:r>
            <a:r>
              <a:rPr lang="zh-TW" altLang="en-US" dirty="0"/>
              <a:t>在音樂生成</a:t>
            </a:r>
            <a:r>
              <a:rPr lang="en-US" altLang="zh-TW" dirty="0"/>
              <a:t>	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D89374-F846-40B0-AE1B-CE39E2660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115" y="2682030"/>
            <a:ext cx="5889171" cy="3170918"/>
          </a:xfrm>
        </p:spPr>
        <p:txBody>
          <a:bodyPr/>
          <a:lstStyle/>
          <a:p>
            <a:r>
              <a:rPr lang="zh-TW" altLang="en-US" dirty="0"/>
              <a:t>每個音符都是離散的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可以組成對應的詞彙表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時間？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C67718A-724A-7457-84A3-B1A5738F1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828" y="1825625"/>
            <a:ext cx="6483163" cy="3499304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71DE7E39-DAA9-071A-EAF3-289C55B9EAF6}"/>
              </a:ext>
            </a:extLst>
          </p:cNvPr>
          <p:cNvSpPr txBox="1"/>
          <p:nvPr/>
        </p:nvSpPr>
        <p:spPr>
          <a:xfrm>
            <a:off x="6640286" y="5638800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/>
              <a:t>openAI</a:t>
            </a:r>
            <a:r>
              <a:rPr kumimoji="1" lang="zh-TW" altLang="en-US" dirty="0"/>
              <a:t>使用</a:t>
            </a:r>
            <a:r>
              <a:rPr kumimoji="1" lang="en-US" altLang="zh-TW" dirty="0"/>
              <a:t>VQ-VAE</a:t>
            </a:r>
            <a:r>
              <a:rPr kumimoji="1" lang="zh-TW" altLang="en-US" dirty="0"/>
              <a:t>架構的</a:t>
            </a:r>
            <a:r>
              <a:rPr kumimoji="1" lang="en-US" altLang="zh-TW" dirty="0"/>
              <a:t>jukebox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030995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D49AA7-E5A2-8C23-D945-8B65E784F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Bachsformer</a:t>
            </a:r>
            <a:r>
              <a:rPr kumimoji="1" lang="zh-TW" altLang="en-US" dirty="0"/>
              <a:t>的</a:t>
            </a:r>
            <a:r>
              <a:rPr kumimoji="1" lang="en-US" altLang="zh-TW" dirty="0"/>
              <a:t>VQ-VAE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F0CA7D-CC65-D670-415F-0D502D22C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使用</a:t>
            </a:r>
            <a:r>
              <a:rPr kumimoji="1" lang="en-US" altLang="zh-TW" dirty="0"/>
              <a:t>16</a:t>
            </a:r>
            <a:r>
              <a:rPr kumimoji="1" lang="zh-TW" altLang="en-US" dirty="0"/>
              <a:t>個隨機生成的</a:t>
            </a:r>
            <a:r>
              <a:rPr kumimoji="1" lang="en-US" altLang="zh-TW" dirty="0"/>
              <a:t>codebooks</a:t>
            </a:r>
          </a:p>
          <a:p>
            <a:endParaRPr kumimoji="1" lang="en-US" altLang="zh-TW" dirty="0"/>
          </a:p>
          <a:p>
            <a:r>
              <a:rPr kumimoji="1" lang="zh-TW" altLang="en-US" dirty="0"/>
              <a:t>會經過完整</a:t>
            </a:r>
            <a:r>
              <a:rPr kumimoji="1" lang="en-US" altLang="zh-TW" dirty="0"/>
              <a:t>encode</a:t>
            </a:r>
            <a:r>
              <a:rPr kumimoji="1" lang="zh-TW" altLang="en-US" dirty="0"/>
              <a:t> </a:t>
            </a:r>
            <a:r>
              <a:rPr kumimoji="1" lang="en-US" altLang="zh-TW" dirty="0"/>
              <a:t>and</a:t>
            </a:r>
            <a:r>
              <a:rPr kumimoji="1" lang="zh-TW" altLang="en-US" dirty="0"/>
              <a:t> </a:t>
            </a:r>
            <a:r>
              <a:rPr kumimoji="1" lang="en-US" altLang="zh-TW" dirty="0"/>
              <a:t>decode</a:t>
            </a:r>
          </a:p>
          <a:p>
            <a:endParaRPr kumimoji="1" lang="en-US" altLang="zh-TW" dirty="0"/>
          </a:p>
          <a:p>
            <a:r>
              <a:rPr kumimoji="1" lang="zh-TW" altLang="en-US" dirty="0"/>
              <a:t>利用指數平均</a:t>
            </a:r>
            <a:r>
              <a:rPr kumimoji="1" lang="en-US" altLang="zh-TW" dirty="0"/>
              <a:t>ESM</a:t>
            </a:r>
            <a:r>
              <a:rPr kumimoji="1" lang="zh-TW" altLang="en-US" dirty="0"/>
              <a:t>來穩定訓練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4721A34-96F6-4446-5429-13A46D4DE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456" y="365125"/>
            <a:ext cx="4996543" cy="542816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99D8C79B-2900-001B-5136-D519FA0CA50A}"/>
              </a:ext>
            </a:extLst>
          </p:cNvPr>
          <p:cNvSpPr txBox="1"/>
          <p:nvPr/>
        </p:nvSpPr>
        <p:spPr>
          <a:xfrm>
            <a:off x="8196942" y="5911216"/>
            <a:ext cx="3385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VQ-VAE</a:t>
            </a:r>
            <a:r>
              <a:rPr kumimoji="1" lang="zh-TW" altLang="en-US" dirty="0"/>
              <a:t>生成之</a:t>
            </a:r>
            <a:r>
              <a:rPr kumimoji="1" lang="en-US" altLang="zh-TW" dirty="0"/>
              <a:t>codebooks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83980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1C7A74-F70F-45EF-A602-DF93C3900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Transformer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E37928-3F08-4539-9800-7D4B2A799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Decorder</a:t>
            </a:r>
            <a:r>
              <a:rPr lang="zh-TW" altLang="en-US" dirty="0"/>
              <a:t>的輸入是</a:t>
            </a:r>
            <a:r>
              <a:rPr lang="en-US" altLang="zh-TW" dirty="0"/>
              <a:t>VQ-VAE</a:t>
            </a:r>
            <a:r>
              <a:rPr lang="zh-TW" altLang="en-US" dirty="0"/>
              <a:t>的</a:t>
            </a:r>
            <a:r>
              <a:rPr lang="en-US" altLang="zh-TW" dirty="0"/>
              <a:t>output</a:t>
            </a:r>
          </a:p>
          <a:p>
            <a:endParaRPr lang="en-US" altLang="zh-TW" dirty="0"/>
          </a:p>
          <a:p>
            <a:r>
              <a:rPr lang="zh-TW" altLang="en-US" dirty="0"/>
              <a:t>音樂有時間順序關係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利用</a:t>
            </a:r>
            <a:r>
              <a:rPr lang="en-US" altLang="zh-TW" dirty="0"/>
              <a:t>self-attention</a:t>
            </a:r>
            <a:r>
              <a:rPr lang="zh-TW" altLang="en-US" dirty="0"/>
              <a:t>使模型對樂曲編排有理解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89858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7E04BC-F36D-485F-94E8-D56050B36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736" y="2766218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/>
              <a:t>Main Purpose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01523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828D51-F567-D402-A3DB-B0168601A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GPT</a:t>
            </a:r>
            <a:r>
              <a:rPr kumimoji="1" lang="zh-TW" altLang="en-US" dirty="0"/>
              <a:t>生成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86D8C0-8F57-445A-8BC2-CA25C38E4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372552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E5AA7-6B14-4FC3-9B39-2CCCD602F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/>
              <a:t>生成結果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F98402-5151-4CBB-9323-572AFDE86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685" y="1690688"/>
            <a:ext cx="6988629" cy="4351338"/>
          </a:xfrm>
        </p:spPr>
        <p:txBody>
          <a:bodyPr/>
          <a:lstStyle/>
          <a:p>
            <a:r>
              <a:rPr lang="zh-TW" altLang="en-US" dirty="0"/>
              <a:t>使用蕭邦的夜曲集分別訓練</a:t>
            </a:r>
            <a:r>
              <a:rPr lang="en-US" altLang="zh-TW" dirty="0"/>
              <a:t>5</a:t>
            </a:r>
            <a:r>
              <a:rPr lang="zh-TW" altLang="en-US" dirty="0"/>
              <a:t>、</a:t>
            </a:r>
            <a:r>
              <a:rPr lang="en-US" altLang="zh-TW" dirty="0"/>
              <a:t>10</a:t>
            </a:r>
            <a:r>
              <a:rPr lang="zh-TW" altLang="en-US" dirty="0"/>
              <a:t>個</a:t>
            </a:r>
            <a:r>
              <a:rPr lang="en-US" altLang="zh-TW" dirty="0"/>
              <a:t>epoch</a:t>
            </a:r>
          </a:p>
          <a:p>
            <a:endParaRPr lang="en-US" altLang="zh-TW" dirty="0"/>
          </a:p>
          <a:p>
            <a:r>
              <a:rPr lang="zh-TW" altLang="en-US" dirty="0"/>
              <a:t>訓練時間長，難以使用大型資料集</a:t>
            </a:r>
            <a:endParaRPr lang="en-US" altLang="zh-TW" dirty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868D9AC-7619-79EF-9A16-49A5AE73B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4714" y="2912647"/>
            <a:ext cx="5344886" cy="368228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F836EEBE-F919-7DE4-C907-205A6CAEF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057" y="4430712"/>
            <a:ext cx="38100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228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3A4B82-0508-7F7C-22E6-6EB5ACAE7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評估生成結果的好壞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5DCBFF-671F-C4DD-E616-EE5C44E23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91743" cy="4351338"/>
          </a:xfrm>
        </p:spPr>
        <p:txBody>
          <a:bodyPr/>
          <a:lstStyle/>
          <a:p>
            <a:r>
              <a:rPr kumimoji="1" lang="en-US" altLang="zh-TW" dirty="0"/>
              <a:t>Perplexity?</a:t>
            </a:r>
          </a:p>
          <a:p>
            <a:pPr marL="0" indent="0">
              <a:buNone/>
            </a:pPr>
            <a:r>
              <a:rPr kumimoji="1" lang="zh-TW" altLang="en-US" sz="2000" dirty="0"/>
              <a:t>         似乎不是個好標準</a:t>
            </a:r>
            <a:endParaRPr kumimoji="1" lang="en-US" altLang="zh-TW" sz="2000" dirty="0"/>
          </a:p>
          <a:p>
            <a:endParaRPr kumimoji="1" lang="en-US" altLang="zh-TW" dirty="0"/>
          </a:p>
          <a:p>
            <a:r>
              <a:rPr kumimoji="1" lang="zh-TW" altLang="en-US" dirty="0"/>
              <a:t>那重要嗎？</a:t>
            </a:r>
            <a:endParaRPr kumimoji="1" lang="en-US" altLang="zh-TW" dirty="0"/>
          </a:p>
          <a:p>
            <a:pPr marL="457200" lvl="1" indent="0">
              <a:buNone/>
            </a:pPr>
            <a:r>
              <a:rPr kumimoji="1" lang="zh-TW" altLang="en-US" sz="2000" dirty="0"/>
              <a:t>依舊是重要的參考標準</a:t>
            </a:r>
            <a:endParaRPr kumimoji="1" lang="en-US" altLang="zh-TW" sz="2000" dirty="0"/>
          </a:p>
          <a:p>
            <a:pPr marL="457200" lvl="1" indent="0">
              <a:buNone/>
            </a:pPr>
            <a:r>
              <a:rPr kumimoji="1" lang="zh-TW" altLang="en-US" sz="2000" dirty="0"/>
              <a:t>但需要更多綜合衡量的方式</a:t>
            </a:r>
            <a:endParaRPr kumimoji="1" lang="en-US" altLang="zh-TW" sz="2000" dirty="0"/>
          </a:p>
          <a:p>
            <a:endParaRPr kumimoji="1" lang="en-US" altLang="zh-TW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A70A029-AF70-E36F-ABAF-65C4B66FF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943" y="1534886"/>
            <a:ext cx="6531088" cy="454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431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138D6A-AB35-E895-CFD8-A0F13424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最後用選擇用聽的</a:t>
            </a:r>
            <a:r>
              <a:rPr kumimoji="1" lang="en-US" altLang="zh-TW" dirty="0"/>
              <a:t>+</a:t>
            </a:r>
            <a:r>
              <a:rPr kumimoji="1" lang="zh-TW" altLang="en-US" dirty="0"/>
              <a:t>讀譜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48A71380-8DA0-25B3-0AF4-C1EF864FD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90688"/>
            <a:ext cx="5968417" cy="4600800"/>
          </a:xfrm>
          <a:prstGeom prst="rect">
            <a:avLst/>
          </a:prstGeom>
        </p:spPr>
      </p:pic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D55BDE83-4DE8-E54F-D3D8-E59BD5807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028" y="2141537"/>
            <a:ext cx="10515600" cy="4351338"/>
          </a:xfrm>
        </p:spPr>
        <p:txBody>
          <a:bodyPr/>
          <a:lstStyle/>
          <a:p>
            <a:r>
              <a:rPr lang="zh-TW" altLang="en-US" dirty="0"/>
              <a:t>音樂是聽覺的直觀感受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讀譜可以是檢視樂譜合理性的方式</a:t>
            </a:r>
          </a:p>
        </p:txBody>
      </p:sp>
    </p:spTree>
    <p:extLst>
      <p:ext uri="{BB962C8B-B14F-4D97-AF65-F5344CB8AC3E}">
        <p14:creationId xmlns:p14="http://schemas.microsoft.com/office/powerpoint/2010/main" val="5451655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0B21BD-1FD6-8575-9EB3-3561A3B80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生成結果評估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625D1BB0-E503-F86D-4E1E-9F551FA72A86}"/>
              </a:ext>
            </a:extLst>
          </p:cNvPr>
          <p:cNvSpPr txBox="1">
            <a:spLocks/>
          </p:cNvSpPr>
          <p:nvPr/>
        </p:nvSpPr>
        <p:spPr>
          <a:xfrm>
            <a:off x="620486" y="1614033"/>
            <a:ext cx="5595257" cy="4878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TW" altLang="en-US" dirty="0"/>
              <a:t>以訓練次數來看</a:t>
            </a:r>
            <a:endParaRPr kumimoji="1" lang="en-US" altLang="zh-TW" dirty="0"/>
          </a:p>
          <a:p>
            <a:r>
              <a:rPr kumimoji="1" lang="zh-TW" altLang="en-US" dirty="0"/>
              <a:t>較少訓練會使得結構凌亂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小節的區分性比較不明顯</a:t>
            </a:r>
            <a:endParaRPr kumimoji="1" lang="en-US" altLang="zh-TW" dirty="0"/>
          </a:p>
          <a:p>
            <a:pPr lvl="1"/>
            <a:endParaRPr kumimoji="1" lang="en-US" altLang="zh-TW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BA1A2A79-59A2-2DB3-7A72-E302305D0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476" y="3550903"/>
            <a:ext cx="7783048" cy="2844000"/>
          </a:xfrm>
          <a:prstGeom prst="rect">
            <a:avLst/>
          </a:prstGeom>
        </p:spPr>
      </p:pic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8AA2A38B-E48C-C42E-2555-4C58AE1CF5AC}"/>
              </a:ext>
            </a:extLst>
          </p:cNvPr>
          <p:cNvSpPr txBox="1">
            <a:spLocks/>
          </p:cNvSpPr>
          <p:nvPr/>
        </p:nvSpPr>
        <p:spPr>
          <a:xfrm>
            <a:off x="5976257" y="1614033"/>
            <a:ext cx="5595257" cy="1900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kumimoji="1" lang="en-US" altLang="zh-TW" dirty="0"/>
          </a:p>
          <a:p>
            <a:r>
              <a:rPr kumimoji="1" lang="zh-TW" altLang="en-US" dirty="0"/>
              <a:t>較多的訓練會使的結構較整齊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段落性變強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和諧性似乎也變好了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62704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0B21BD-1FD6-8575-9EB3-3561A3B80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生成結果評估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625D1BB0-E503-F86D-4E1E-9F551FA72A86}"/>
              </a:ext>
            </a:extLst>
          </p:cNvPr>
          <p:cNvSpPr txBox="1">
            <a:spLocks/>
          </p:cNvSpPr>
          <p:nvPr/>
        </p:nvSpPr>
        <p:spPr>
          <a:xfrm>
            <a:off x="620486" y="1614033"/>
            <a:ext cx="5595257" cy="4878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TW" altLang="en-US" dirty="0"/>
              <a:t>以段落來看</a:t>
            </a:r>
            <a:endParaRPr kumimoji="1" lang="en-US" altLang="zh-TW" dirty="0"/>
          </a:p>
          <a:p>
            <a:r>
              <a:rPr kumimoji="1" lang="zh-TW" altLang="en-US" dirty="0"/>
              <a:t>較小的段落稍微可以聽出組織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但每個段落各自獨立</a:t>
            </a:r>
            <a:endParaRPr kumimoji="1" lang="en-US" altLang="zh-TW" dirty="0"/>
          </a:p>
          <a:p>
            <a:pPr lvl="1"/>
            <a:endParaRPr kumimoji="1" lang="en-US" altLang="zh-TW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BA1A2A79-59A2-2DB3-7A72-E302305D06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476" y="3550903"/>
            <a:ext cx="7783048" cy="2844000"/>
          </a:xfrm>
          <a:prstGeom prst="rect">
            <a:avLst/>
          </a:prstGeom>
        </p:spPr>
      </p:pic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8AA2A38B-E48C-C42E-2555-4C58AE1CF5AC}"/>
              </a:ext>
            </a:extLst>
          </p:cNvPr>
          <p:cNvSpPr txBox="1">
            <a:spLocks/>
          </p:cNvSpPr>
          <p:nvPr/>
        </p:nvSpPr>
        <p:spPr>
          <a:xfrm>
            <a:off x="5987143" y="1614033"/>
            <a:ext cx="5595257" cy="1814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kumimoji="1" lang="en-US" altLang="zh-TW" dirty="0"/>
          </a:p>
          <a:p>
            <a:r>
              <a:rPr kumimoji="1" lang="zh-TW" altLang="en-US" dirty="0"/>
              <a:t>大的段落組織較分散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但會有重複的樂句組織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531980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8AE73F-4487-1143-6740-2F5817D25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生成結果總結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A441725-2669-9436-FAF8-5A06FEC62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不是一個很好的結果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但是個不錯的嘗試</a:t>
            </a:r>
            <a:endParaRPr kumimoji="1" lang="en-US" altLang="zh-TW" dirty="0"/>
          </a:p>
          <a:p>
            <a:pPr lvl="1"/>
            <a:endParaRPr kumimoji="1" lang="en-US" altLang="zh-TW" dirty="0"/>
          </a:p>
          <a:p>
            <a:r>
              <a:rPr kumimoji="1" lang="zh-TW" altLang="en-US" dirty="0"/>
              <a:t>合理性？音樂性？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樂譜合理嗎？</a:t>
            </a:r>
            <a:endParaRPr kumimoji="1" lang="en-US" altLang="zh-TW" dirty="0"/>
          </a:p>
          <a:p>
            <a:pPr marL="0" indent="0">
              <a:buNone/>
            </a:pPr>
            <a:r>
              <a:rPr kumimoji="1" lang="en-US" altLang="zh-TW" dirty="0"/>
              <a:t>	</a:t>
            </a:r>
            <a:endParaRPr kumimoji="1" lang="zh-TW" altLang="en-US" dirty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8F300FB8-5EAA-4910-19F0-0CEC0B605366}"/>
              </a:ext>
            </a:extLst>
          </p:cNvPr>
          <p:cNvSpPr txBox="1">
            <a:spLocks/>
          </p:cNvSpPr>
          <p:nvPr/>
        </p:nvSpPr>
        <p:spPr>
          <a:xfrm>
            <a:off x="6466115" y="2049916"/>
            <a:ext cx="547551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dirty="0"/>
              <a:t>在沒有樂理規則的監督下</a:t>
            </a:r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TW" altLang="en-US" dirty="0"/>
              <a:t>生成的是音樂</a:t>
            </a:r>
            <a:r>
              <a:rPr kumimoji="1" lang="en-US" altLang="zh-TW" dirty="0"/>
              <a:t>...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zh-TW" altLang="en-US" dirty="0"/>
              <a:t>但不是人可以演奏的</a:t>
            </a:r>
            <a:endParaRPr kumimoji="1" lang="en-US" altLang="zh-TW" dirty="0"/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zh-TW" dirty="0"/>
          </a:p>
          <a:p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416142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6C39BC-9DAB-451F-A958-D90F654E0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模型修改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81D65E1-EE28-42FC-805A-63959CAD1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模型在處理簡單的和絃沒有問題</a:t>
            </a:r>
            <a:endParaRPr lang="en-US" altLang="zh-TW" dirty="0"/>
          </a:p>
          <a:p>
            <a:r>
              <a:rPr lang="zh-TW" altLang="en-US" dirty="0"/>
              <a:t>遇到複雜的曲式會原本的處理方法會有問題</a:t>
            </a:r>
            <a:endParaRPr lang="en-US" altLang="zh-TW" dirty="0"/>
          </a:p>
          <a:p>
            <a:r>
              <a:rPr lang="zh-TW" altLang="en-US" dirty="0"/>
              <a:t>對於少數的</a:t>
            </a:r>
            <a:r>
              <a:rPr lang="en-US" altLang="zh-TW" dirty="0"/>
              <a:t>MIDI</a:t>
            </a:r>
            <a:r>
              <a:rPr lang="zh-TW" altLang="en-US" dirty="0"/>
              <a:t>檔案依舊有</a:t>
            </a:r>
            <a:r>
              <a:rPr lang="en-US" altLang="zh-TW" dirty="0"/>
              <a:t>bug</a:t>
            </a:r>
          </a:p>
        </p:txBody>
      </p:sp>
    </p:spTree>
    <p:extLst>
      <p:ext uri="{BB962C8B-B14F-4D97-AF65-F5344CB8AC3E}">
        <p14:creationId xmlns:p14="http://schemas.microsoft.com/office/powerpoint/2010/main" val="28527893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223E98-E13B-4840-9888-8E7481AC0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/>
              <a:t>修改</a:t>
            </a:r>
            <a:r>
              <a:rPr lang="zh-TW" altLang="en-US" dirty="0"/>
              <a:t>模型</a:t>
            </a:r>
          </a:p>
        </p:txBody>
      </p:sp>
      <p:sp>
        <p:nvSpPr>
          <p:cNvPr id="11" name="內容版面配置區 10">
            <a:extLst>
              <a:ext uri="{FF2B5EF4-FFF2-40B4-BE49-F238E27FC236}">
                <a16:creationId xmlns:a16="http://schemas.microsoft.com/office/drawing/2014/main" id="{64045326-ACD5-C23D-39F5-D517C9D42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8709213" cy="4010399"/>
          </a:xfrm>
        </p:spPr>
        <p:txBody>
          <a:bodyPr>
            <a:normAutofit/>
          </a:bodyPr>
          <a:lstStyle/>
          <a:p>
            <a:r>
              <a:rPr lang="zh-TW" altLang="en-US" dirty="0"/>
              <a:t>抓了蠻久的</a:t>
            </a:r>
            <a:r>
              <a:rPr lang="en-US" altLang="zh-TW" dirty="0"/>
              <a:t>bug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kumimoji="1" lang="en-US" altLang="zh-TW" dirty="0" err="1"/>
              <a:t>grid_start_index</a:t>
            </a:r>
            <a:r>
              <a:rPr kumimoji="1" lang="en-US" altLang="zh-TW" dirty="0"/>
              <a:t> </a:t>
            </a:r>
            <a:r>
              <a:rPr kumimoji="1" lang="zh-TW" altLang="en-US" dirty="0"/>
              <a:t>原本使用四捨五入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但是每個小節的節點編號是</a:t>
            </a:r>
            <a:r>
              <a:rPr kumimoji="1" lang="en-US" altLang="zh-TW" dirty="0"/>
              <a:t>0~31</a:t>
            </a:r>
            <a:r>
              <a:rPr kumimoji="1" lang="zh-TW" altLang="en-US" dirty="0"/>
              <a:t>，若用四捨五入可能會有</a:t>
            </a:r>
            <a:r>
              <a:rPr kumimoji="1" lang="en-US" altLang="zh-TW" dirty="0"/>
              <a:t>32</a:t>
            </a:r>
            <a:r>
              <a:rPr kumimoji="1" lang="zh-TW" altLang="en-US" dirty="0"/>
              <a:t>（超出編號範圍）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因此應該採用向下取整（</a:t>
            </a:r>
            <a:r>
              <a:rPr kumimoji="1" lang="en-US" altLang="zh-TW" dirty="0"/>
              <a:t>int</a:t>
            </a:r>
            <a:r>
              <a:rPr kumimoji="1" lang="zh-TW" altLang="en-US" dirty="0"/>
              <a:t>）</a:t>
            </a:r>
            <a:endParaRPr kumimoji="1" lang="en-US" altLang="zh-TW" dirty="0"/>
          </a:p>
          <a:p>
            <a:endParaRPr lang="zh-TW" altLang="en-US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F275D359-3613-F50A-18D2-56074C1357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2473378"/>
            <a:ext cx="7772400" cy="95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51333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3A5896-07B8-626D-7043-945E7B911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zh-TW" dirty="0"/>
              <a:t>修改</a:t>
            </a:r>
            <a:r>
              <a:rPr lang="zh-TW" altLang="en-US" dirty="0"/>
              <a:t>模型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696815-8787-EE71-0594-47673D58D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修改讀取檔案的</a:t>
            </a:r>
            <a:r>
              <a:rPr kumimoji="1" lang="en-US" altLang="zh-TW" dirty="0"/>
              <a:t>bug</a:t>
            </a:r>
          </a:p>
          <a:p>
            <a:pPr lvl="1"/>
            <a:r>
              <a:rPr kumimoji="1" lang="zh-TW" altLang="en-US" dirty="0"/>
              <a:t>原本的讀取檔名用</a:t>
            </a:r>
            <a:r>
              <a:rPr kumimoji="1" lang="en-US" altLang="zh-TW" dirty="0"/>
              <a:t>”.”</a:t>
            </a:r>
            <a:r>
              <a:rPr kumimoji="1" lang="zh-TW" altLang="en-US" dirty="0"/>
              <a:t>分隔，讀取第二個字串（當作副檔名）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應該使用倒數第一個字串作為副檔名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可以讀取複雜的檔名</a:t>
            </a:r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A8CF672-6FA0-E89B-FA28-4B9E044FDE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067" y="3710660"/>
            <a:ext cx="7772400" cy="105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02764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345194-1CC8-4A44-971F-F520590BC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we want to do?</a:t>
            </a:r>
            <a:endParaRPr lang="zh-TW" altLang="en-US" dirty="0"/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D46C265A-D38B-499B-B7C8-5449F2E54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能否做出跟某作曲家類似的作品</a:t>
            </a:r>
            <a:r>
              <a:rPr lang="en-US" altLang="zh-TW" dirty="0"/>
              <a:t>?</a:t>
            </a:r>
          </a:p>
          <a:p>
            <a:endParaRPr lang="en-US" altLang="zh-TW" dirty="0"/>
          </a:p>
          <a:p>
            <a:r>
              <a:rPr lang="zh-TW" altLang="en-US" dirty="0"/>
              <a:t>音樂的風格可以被找出規律嗎</a:t>
            </a:r>
            <a:r>
              <a:rPr lang="en-US" altLang="zh-TW" dirty="0"/>
              <a:t>?</a:t>
            </a:r>
          </a:p>
          <a:p>
            <a:endParaRPr lang="en-US" altLang="zh-TW" dirty="0"/>
          </a:p>
          <a:p>
            <a:r>
              <a:rPr lang="zh-TW" altLang="en-US" dirty="0"/>
              <a:t>多個音樂家的風格可以被良好融合嗎</a:t>
            </a:r>
            <a:r>
              <a:rPr lang="en-US" altLang="zh-TW" dirty="0"/>
              <a:t>?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58259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EC9B68-F977-67E9-CDEC-B774761F7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修改模型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406EDD2-F8FD-747B-35AD-385EB0130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624"/>
            <a:ext cx="10003971" cy="2366682"/>
          </a:xfrm>
        </p:spPr>
        <p:txBody>
          <a:bodyPr>
            <a:normAutofit/>
          </a:bodyPr>
          <a:lstStyle/>
          <a:p>
            <a:r>
              <a:rPr kumimoji="1" lang="en-US" altLang="zh-TW" dirty="0"/>
              <a:t>MIDI</a:t>
            </a:r>
            <a:r>
              <a:rPr kumimoji="1" lang="zh-TW" altLang="en-US" dirty="0"/>
              <a:t>取樣的模式：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將按住的鍵放在陣列裡面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將放開的鍵移出陣列</a:t>
            </a:r>
            <a:endParaRPr kumimoji="1" lang="en-US" altLang="zh-TW" dirty="0"/>
          </a:p>
          <a:p>
            <a:r>
              <a:rPr kumimoji="1" lang="zh-TW" altLang="en-US" dirty="0"/>
              <a:t>改善一次</a:t>
            </a:r>
            <a:r>
              <a:rPr kumimoji="1" lang="en-US" altLang="zh-TW" dirty="0"/>
              <a:t>note</a:t>
            </a:r>
            <a:r>
              <a:rPr kumimoji="1" lang="zh-TW" altLang="en-US" dirty="0"/>
              <a:t> </a:t>
            </a:r>
            <a:r>
              <a:rPr kumimoji="1" lang="en-US" altLang="zh-TW" dirty="0"/>
              <a:t>off</a:t>
            </a:r>
            <a:r>
              <a:rPr kumimoji="1" lang="zh-TW" altLang="en-US" dirty="0"/>
              <a:t>（放開）會移除全部同音的按鍵</a:t>
            </a:r>
            <a:endParaRPr kumimoji="1" lang="en-US" altLang="zh-TW" dirty="0"/>
          </a:p>
          <a:p>
            <a:r>
              <a:rPr kumimoji="1" lang="zh-TW" altLang="en-US" dirty="0"/>
              <a:t>找不到對應</a:t>
            </a:r>
            <a:r>
              <a:rPr kumimoji="1" lang="en-US" altLang="zh-TW" dirty="0"/>
              <a:t>note</a:t>
            </a:r>
            <a:r>
              <a:rPr kumimoji="1" lang="zh-TW" altLang="en-US" dirty="0"/>
              <a:t>時的</a:t>
            </a:r>
            <a:r>
              <a:rPr kumimoji="1" lang="en-US" altLang="zh-TW" dirty="0"/>
              <a:t>Exception</a:t>
            </a:r>
          </a:p>
          <a:p>
            <a:endParaRPr kumimoji="1" lang="en-US" altLang="zh-TW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039716E-D4D6-0501-0DF3-C03A279945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721100"/>
            <a:ext cx="77724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49854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592E96-0D74-1B1A-A520-AF8AA6DEA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修改模型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66D08A-B64C-DD36-1BD4-BFDE6AEF6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嘗試修改</a:t>
            </a:r>
            <a:r>
              <a:rPr kumimoji="1" lang="en-US" altLang="zh-TW" dirty="0"/>
              <a:t>VQ-VAE</a:t>
            </a:r>
            <a:r>
              <a:rPr kumimoji="1" lang="zh-TW" altLang="en-US" dirty="0"/>
              <a:t>的內部卷積層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失敗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418331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95D519-38BF-44D5-92E0-E04ADE4BC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檢討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D009E2C-7625-4A82-953A-54845F9D2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7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/>
              <a:t>我們覺得我們還有非常大的改進空間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主要分成四個面向</a:t>
            </a:r>
            <a:endParaRPr lang="en-US" altLang="zh-TW" dirty="0"/>
          </a:p>
          <a:p>
            <a:r>
              <a:rPr lang="zh-TW" altLang="en-US" dirty="0"/>
              <a:t>模型理解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生成模式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環境  訓練時間過久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模型的架構</a:t>
            </a:r>
          </a:p>
        </p:txBody>
      </p:sp>
    </p:spTree>
    <p:extLst>
      <p:ext uri="{BB962C8B-B14F-4D97-AF65-F5344CB8AC3E}">
        <p14:creationId xmlns:p14="http://schemas.microsoft.com/office/powerpoint/2010/main" val="22578701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1E691F-1571-82D1-2897-572B2F37B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模型理解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D20CEDB-B98D-B96F-765E-76FC09A73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僅有</a:t>
            </a:r>
            <a:r>
              <a:rPr kumimoji="1" lang="en-US" altLang="zh-TW" dirty="0"/>
              <a:t>source</a:t>
            </a:r>
            <a:r>
              <a:rPr kumimoji="1" lang="zh-TW" altLang="en-US" dirty="0"/>
              <a:t> </a:t>
            </a:r>
            <a:r>
              <a:rPr kumimoji="1" lang="en-US" altLang="zh-TW" dirty="0"/>
              <a:t>code</a:t>
            </a:r>
            <a:r>
              <a:rPr kumimoji="1" lang="zh-TW" altLang="en-US" dirty="0"/>
              <a:t>，需要自己研究架構與思路</a:t>
            </a:r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/>
              <a:t>相關</a:t>
            </a:r>
            <a:r>
              <a:rPr kumimoji="1" lang="en-US" altLang="zh-TW" dirty="0"/>
              <a:t>VQ-VAE</a:t>
            </a:r>
            <a:r>
              <a:rPr kumimoji="1" lang="zh-TW" altLang="en-US" dirty="0"/>
              <a:t>的嘗試都是多聲部音樂</a:t>
            </a:r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en-US" altLang="zh-TW" dirty="0"/>
              <a:t>Transformer</a:t>
            </a:r>
            <a:r>
              <a:rPr kumimoji="1" lang="zh-TW" altLang="en-US" dirty="0"/>
              <a:t>的</a:t>
            </a:r>
            <a:r>
              <a:rPr kumimoji="1" lang="en-US" altLang="zh-TW" dirty="0"/>
              <a:t>Decoder</a:t>
            </a:r>
          </a:p>
          <a:p>
            <a:pPr marL="0" indent="0">
              <a:buNone/>
            </a:pP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374685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A2E87F-F2CB-ACD4-5596-DA1E50F80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訓練模式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3D71A5-A194-6D33-9A47-17358DE23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音樂很語言生成很類似</a:t>
            </a:r>
            <a:r>
              <a:rPr kumimoji="1" lang="en-US" altLang="zh-TW" dirty="0"/>
              <a:t>...</a:t>
            </a:r>
          </a:p>
          <a:p>
            <a:endParaRPr kumimoji="1" lang="en-US" altLang="zh-TW" dirty="0"/>
          </a:p>
          <a:p>
            <a:r>
              <a:rPr kumimoji="1" lang="zh-TW" altLang="en-US" dirty="0"/>
              <a:t>但音樂有和絃等複雜的模式，找到規律不容易</a:t>
            </a:r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/>
              <a:t>因此在訓練上可以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使用和絃相同的樂曲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使用相同的曲式訓練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增加資料量的大小</a:t>
            </a:r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486185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DA16B3-4276-7843-FFE1-4B69456D2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訓練環境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08BED2-E08A-92FF-6FB8-386A6D784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在</a:t>
            </a:r>
            <a:r>
              <a:rPr kumimoji="1" lang="en-US" altLang="zh-TW" dirty="0"/>
              <a:t>win11</a:t>
            </a:r>
            <a:r>
              <a:rPr kumimoji="1" lang="zh-TW" altLang="en-US" dirty="0"/>
              <a:t>、</a:t>
            </a:r>
            <a:r>
              <a:rPr kumimoji="1" lang="en-US" altLang="zh-TW" dirty="0"/>
              <a:t>Ubuntu</a:t>
            </a:r>
            <a:r>
              <a:rPr kumimoji="1" lang="zh-TW" altLang="en-US" dirty="0"/>
              <a:t>架設都失敗，</a:t>
            </a:r>
            <a:r>
              <a:rPr kumimoji="1" lang="en-US" altLang="zh-TW" dirty="0"/>
              <a:t>solve</a:t>
            </a:r>
            <a:r>
              <a:rPr kumimoji="1" lang="zh-TW" altLang="en-US" dirty="0"/>
              <a:t>亦無法解決</a:t>
            </a:r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/>
              <a:t>僅有</a:t>
            </a:r>
            <a:r>
              <a:rPr kumimoji="1" lang="en-US" altLang="zh-TW" dirty="0"/>
              <a:t>macOS</a:t>
            </a:r>
            <a:r>
              <a:rPr kumimoji="1" lang="zh-TW" altLang="en-US" dirty="0"/>
              <a:t>順利運作，且僅能以</a:t>
            </a:r>
            <a:r>
              <a:rPr kumimoji="1" lang="en-US" altLang="zh-TW" dirty="0"/>
              <a:t>CPU</a:t>
            </a:r>
            <a:r>
              <a:rPr kumimoji="1" lang="zh-TW" altLang="en-US" dirty="0"/>
              <a:t>計算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一個</a:t>
            </a:r>
            <a:r>
              <a:rPr kumimoji="1" lang="en-US" altLang="zh-TW" dirty="0"/>
              <a:t>12</a:t>
            </a:r>
            <a:r>
              <a:rPr kumimoji="1" lang="zh-TW" altLang="en-US" dirty="0"/>
              <a:t>個蕭邦夜曲的</a:t>
            </a:r>
            <a:r>
              <a:rPr kumimoji="1" lang="en-US" altLang="zh-TW" dirty="0"/>
              <a:t>Dataset</a:t>
            </a:r>
            <a:r>
              <a:rPr kumimoji="1" lang="zh-TW" altLang="en-US" dirty="0"/>
              <a:t>一個</a:t>
            </a:r>
            <a:r>
              <a:rPr kumimoji="1" lang="en-US" altLang="zh-TW" dirty="0"/>
              <a:t>epoch</a:t>
            </a:r>
            <a:r>
              <a:rPr kumimoji="1" lang="zh-TW" altLang="en-US" dirty="0"/>
              <a:t>約</a:t>
            </a:r>
            <a:r>
              <a:rPr kumimoji="1" lang="en-US" altLang="zh-TW" dirty="0"/>
              <a:t>30</a:t>
            </a:r>
            <a:r>
              <a:rPr kumimoji="1" lang="zh-TW" altLang="en-US" dirty="0"/>
              <a:t>分鐘</a:t>
            </a:r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885990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E64B03-3250-847A-BB18-FD8B056ED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模型架構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65EC7B5-9583-5F79-A8B4-FAA5BE0D3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還可以再更理解</a:t>
            </a:r>
            <a:r>
              <a:rPr kumimoji="1" lang="en-US" altLang="zh-TW" dirty="0"/>
              <a:t>VQ-VAE</a:t>
            </a:r>
            <a:r>
              <a:rPr kumimoji="1" lang="zh-TW" altLang="en-US" dirty="0"/>
              <a:t>內部的</a:t>
            </a:r>
            <a:r>
              <a:rPr kumimoji="1" lang="en-US" altLang="zh-TW" dirty="0"/>
              <a:t>Implementation</a:t>
            </a:r>
          </a:p>
          <a:p>
            <a:pPr lvl="1"/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16487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9446FA-5B4A-42C3-B4AB-8B12A71E6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Code</a:t>
            </a:r>
            <a:r>
              <a:rPr lang="zh-TW" altLang="en-US" dirty="0"/>
              <a:t> </a:t>
            </a:r>
            <a:r>
              <a:rPr lang="en-US" altLang="zh-TW" dirty="0"/>
              <a:t>Base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6C34D1-742A-4A7C-B2D5-EC9063E0C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Giant Piano</a:t>
            </a:r>
          </a:p>
          <a:p>
            <a:r>
              <a:rPr lang="en-US" altLang="zh-TW" dirty="0">
                <a:hlinkClick r:id="rId2"/>
              </a:rPr>
              <a:t>https://github.com/bytedance/GiantMIDI-Piano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Bachsformer</a:t>
            </a:r>
          </a:p>
          <a:p>
            <a:r>
              <a:rPr lang="en-US" altLang="zh-TW" dirty="0">
                <a:hlinkClick r:id="rId3"/>
              </a:rPr>
              <a:t>https://github.com/pier-maker92/bachsformer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 err="1"/>
              <a:t>minGPT</a:t>
            </a:r>
            <a:endParaRPr lang="en-US" altLang="zh-TW" dirty="0"/>
          </a:p>
          <a:p>
            <a:r>
              <a:rPr lang="en-US" altLang="zh-TW" dirty="0">
                <a:hlinkClick r:id="rId4"/>
              </a:rPr>
              <a:t>https://github.com/karpathy/minGPT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89179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E4E10B-5884-464F-97FC-8C7E9F9E4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we have done in this project?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BF11BD-A0E1-4BCF-905B-06B427D3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Understanding VQ-VAE using in music generation</a:t>
            </a:r>
          </a:p>
          <a:p>
            <a:endParaRPr lang="en-US" altLang="zh-TW" dirty="0"/>
          </a:p>
          <a:p>
            <a:r>
              <a:rPr lang="en-US" altLang="zh-TW" dirty="0"/>
              <a:t>Fitting Giant Piano dataset </a:t>
            </a:r>
          </a:p>
          <a:p>
            <a:endParaRPr lang="en-US" altLang="zh-TW" dirty="0"/>
          </a:p>
          <a:p>
            <a:r>
              <a:rPr lang="en-US" altLang="zh-TW" dirty="0"/>
              <a:t>Fix some bugs in Bachsformer</a:t>
            </a:r>
          </a:p>
          <a:p>
            <a:endParaRPr lang="en-US" altLang="zh-TW" dirty="0"/>
          </a:p>
          <a:p>
            <a:r>
              <a:rPr lang="en-US" altLang="zh-TW" dirty="0"/>
              <a:t>Try modifying model to get better performance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7821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7545AD-8E24-4DF6-AE0A-9D7F477D1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環境建立問題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572EA8C-E991-4142-A5A6-CB2A546FA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預設的</a:t>
            </a:r>
            <a:r>
              <a:rPr lang="en-US" altLang="zh-TW" dirty="0" err="1"/>
              <a:t>conda</a:t>
            </a:r>
            <a:r>
              <a:rPr lang="zh-TW" altLang="en-US" dirty="0"/>
              <a:t>建構檔在</a:t>
            </a:r>
            <a:r>
              <a:rPr lang="en-US" altLang="zh-TW" dirty="0"/>
              <a:t>window11</a:t>
            </a:r>
            <a:r>
              <a:rPr lang="zh-TW" altLang="en-US" dirty="0"/>
              <a:t>以及</a:t>
            </a:r>
            <a:r>
              <a:rPr lang="en-US" altLang="zh-TW" dirty="0"/>
              <a:t>ubuntu</a:t>
            </a:r>
            <a:r>
              <a:rPr lang="zh-TW" altLang="en-US" dirty="0"/>
              <a:t>會失敗</a:t>
            </a:r>
            <a:endParaRPr lang="en-US" altLang="zh-TW" dirty="0"/>
          </a:p>
          <a:p>
            <a:r>
              <a:rPr lang="zh-TW" altLang="en-US" dirty="0"/>
              <a:t>只有</a:t>
            </a:r>
            <a:r>
              <a:rPr lang="en-US" altLang="zh-TW" dirty="0"/>
              <a:t>macOS</a:t>
            </a:r>
            <a:r>
              <a:rPr lang="zh-TW" altLang="en-US" dirty="0"/>
              <a:t>順利運作</a:t>
            </a:r>
            <a:endParaRPr lang="en-US" altLang="zh-TW" dirty="0"/>
          </a:p>
          <a:p>
            <a:r>
              <a:rPr lang="en-US" altLang="zh-TW" dirty="0"/>
              <a:t>Ubuntu</a:t>
            </a:r>
            <a:r>
              <a:rPr lang="zh-TW" altLang="en-US" dirty="0"/>
              <a:t>、</a:t>
            </a:r>
            <a:r>
              <a:rPr lang="en-US" altLang="zh-TW" dirty="0"/>
              <a:t>win11</a:t>
            </a:r>
            <a:r>
              <a:rPr lang="zh-TW" altLang="en-US" dirty="0"/>
              <a:t>會有衝突問題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8961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92970D-3B81-4D0A-9034-F14357D9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/>
              <a:t>Dataset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18603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FD183F-62A7-4DA5-91C8-48212CD4F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MIDI</a:t>
            </a:r>
            <a:r>
              <a:rPr lang="zh-TW" altLang="en-US" dirty="0"/>
              <a:t>介紹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16262E-E8F1-4C79-873B-083E2A137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一種基於時間序列紀錄樂器案件組合的檔案格式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類似文字檔案</a:t>
            </a:r>
            <a:endParaRPr lang="en-US" altLang="zh-TW" dirty="0"/>
          </a:p>
          <a:p>
            <a:pPr lvl="1"/>
            <a:r>
              <a:rPr lang="zh-TW" altLang="en-US" dirty="0"/>
              <a:t>可以做出對應的</a:t>
            </a:r>
            <a:r>
              <a:rPr lang="en-US" altLang="zh-TW" dirty="0"/>
              <a:t>embedding</a:t>
            </a:r>
          </a:p>
          <a:p>
            <a:pPr lvl="1"/>
            <a:r>
              <a:rPr lang="zh-TW" altLang="en-US" dirty="0"/>
              <a:t>找出對應的規律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A9A0D74-25D3-A595-8EFC-E79647C3D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2229" y="2472840"/>
            <a:ext cx="6738257" cy="402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175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E53B88-0A64-411E-B954-8368E2367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Giant piano</a:t>
            </a:r>
            <a:r>
              <a:rPr lang="zh-TW" altLang="zh-TW" dirty="0"/>
              <a:t>介紹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6E10D6-6DC4-4FFD-AED5-3A25B6907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943" y="2634363"/>
            <a:ext cx="10515600" cy="4351338"/>
          </a:xfrm>
        </p:spPr>
        <p:txBody>
          <a:bodyPr/>
          <a:lstStyle/>
          <a:p>
            <a:r>
              <a:rPr lang="zh-TW" altLang="en-US" dirty="0"/>
              <a:t>由</a:t>
            </a:r>
            <a:r>
              <a:rPr lang="en-US" altLang="zh-TW" dirty="0" err="1"/>
              <a:t>ByteDance</a:t>
            </a:r>
            <a:r>
              <a:rPr lang="zh-TW" altLang="en-US" dirty="0"/>
              <a:t>製作的</a:t>
            </a:r>
            <a:r>
              <a:rPr lang="en-US" altLang="zh-TW" dirty="0"/>
              <a:t>AI</a:t>
            </a:r>
            <a:r>
              <a:rPr lang="zh-TW" altLang="en-US" dirty="0"/>
              <a:t>模型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將鋼琴音檔轉為</a:t>
            </a:r>
            <a:r>
              <a:rPr lang="en-US" altLang="zh-TW" dirty="0"/>
              <a:t>MIDI</a:t>
            </a:r>
            <a:r>
              <a:rPr lang="zh-TW" altLang="en-US" dirty="0"/>
              <a:t>檔的模型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以</a:t>
            </a:r>
            <a:r>
              <a:rPr lang="en-US" altLang="zh-TW" dirty="0" err="1"/>
              <a:t>Youtube</a:t>
            </a:r>
            <a:r>
              <a:rPr lang="zh-TW" altLang="en-US" dirty="0"/>
              <a:t>上的演奏影片做為</a:t>
            </a:r>
            <a:r>
              <a:rPr lang="en-US" altLang="zh-TW" dirty="0"/>
              <a:t>input</a:t>
            </a:r>
            <a:r>
              <a:rPr lang="zh-TW" altLang="en-US" dirty="0"/>
              <a:t>生</a:t>
            </a:r>
            <a:r>
              <a:rPr lang="en-US" altLang="zh-TW" dirty="0"/>
              <a:t>MIDI</a:t>
            </a: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500A9E9-65D0-051D-BD0E-B971C2CA8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975" y="219849"/>
            <a:ext cx="4458317" cy="2606400"/>
          </a:xfrm>
          <a:prstGeom prst="rect">
            <a:avLst/>
          </a:prstGeom>
        </p:spPr>
      </p:pic>
      <p:sp>
        <p:nvSpPr>
          <p:cNvPr id="8" name="圓角矩形 7">
            <a:extLst>
              <a:ext uri="{FF2B5EF4-FFF2-40B4-BE49-F238E27FC236}">
                <a16:creationId xmlns:a16="http://schemas.microsoft.com/office/drawing/2014/main" id="{22DF99B1-284F-69DD-2D21-0BD5F22D70E2}"/>
              </a:ext>
            </a:extLst>
          </p:cNvPr>
          <p:cNvSpPr/>
          <p:nvPr/>
        </p:nvSpPr>
        <p:spPr>
          <a:xfrm>
            <a:off x="8328706" y="3513729"/>
            <a:ext cx="2394857" cy="10776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Giant Piano</a:t>
            </a:r>
            <a:endParaRPr kumimoji="1"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17A3A03-25F3-82F2-A0D6-FA0C7E654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2094" y="5643926"/>
            <a:ext cx="5088083" cy="533037"/>
          </a:xfrm>
          <a:prstGeom prst="rect">
            <a:avLst/>
          </a:prstGeom>
        </p:spPr>
      </p:pic>
      <p:sp>
        <p:nvSpPr>
          <p:cNvPr id="12" name="箭號: 向下 10">
            <a:extLst>
              <a:ext uri="{FF2B5EF4-FFF2-40B4-BE49-F238E27FC236}">
                <a16:creationId xmlns:a16="http://schemas.microsoft.com/office/drawing/2014/main" id="{BDAAB977-97CB-DD74-73AA-D717E55753E4}"/>
              </a:ext>
            </a:extLst>
          </p:cNvPr>
          <p:cNvSpPr/>
          <p:nvPr/>
        </p:nvSpPr>
        <p:spPr>
          <a:xfrm>
            <a:off x="9349349" y="3021808"/>
            <a:ext cx="176784" cy="4071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箭號: 向下 10">
            <a:extLst>
              <a:ext uri="{FF2B5EF4-FFF2-40B4-BE49-F238E27FC236}">
                <a16:creationId xmlns:a16="http://schemas.microsoft.com/office/drawing/2014/main" id="{A1E250CE-AB5D-3F08-FA3A-D59D8EE3780A}"/>
              </a:ext>
            </a:extLst>
          </p:cNvPr>
          <p:cNvSpPr/>
          <p:nvPr/>
        </p:nvSpPr>
        <p:spPr>
          <a:xfrm>
            <a:off x="9349349" y="4871703"/>
            <a:ext cx="176784" cy="4071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2117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858</TotalTime>
  <Words>997</Words>
  <Application>Microsoft Macintosh PowerPoint</Application>
  <PresentationFormat>寬螢幕</PresentationFormat>
  <Paragraphs>237</Paragraphs>
  <Slides>36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佈景主題</vt:lpstr>
      <vt:lpstr>Bachsformer 古典樂音樂生成模型</vt:lpstr>
      <vt:lpstr>Main Purpose</vt:lpstr>
      <vt:lpstr>What we want to do?</vt:lpstr>
      <vt:lpstr>Code Base</vt:lpstr>
      <vt:lpstr>What we have done in this project?</vt:lpstr>
      <vt:lpstr>環境建立問題</vt:lpstr>
      <vt:lpstr>Dataset</vt:lpstr>
      <vt:lpstr>MIDI介紹</vt:lpstr>
      <vt:lpstr>Giant piano介紹</vt:lpstr>
      <vt:lpstr>Why we use Giant Piano</vt:lpstr>
      <vt:lpstr>Bachsformer架構介紹</vt:lpstr>
      <vt:lpstr>Bachsformer訓練流程</vt:lpstr>
      <vt:lpstr>模型如何讀MIDI？</vt:lpstr>
      <vt:lpstr>AE介紹</vt:lpstr>
      <vt:lpstr>VAE介紹</vt:lpstr>
      <vt:lpstr>VQ-VAE</vt:lpstr>
      <vt:lpstr>使用VQ-VAE在音樂生成 </vt:lpstr>
      <vt:lpstr>Bachsformer的VQ-VAE</vt:lpstr>
      <vt:lpstr>Transformer</vt:lpstr>
      <vt:lpstr>GPT生成</vt:lpstr>
      <vt:lpstr>生成結果</vt:lpstr>
      <vt:lpstr>評估生成結果的好壞</vt:lpstr>
      <vt:lpstr>最後用選擇用聽的+讀譜</vt:lpstr>
      <vt:lpstr>生成結果評估</vt:lpstr>
      <vt:lpstr>生成結果評估</vt:lpstr>
      <vt:lpstr>生成結果總結</vt:lpstr>
      <vt:lpstr>模型修改</vt:lpstr>
      <vt:lpstr>修改模型</vt:lpstr>
      <vt:lpstr>修改模型</vt:lpstr>
      <vt:lpstr>修改模型</vt:lpstr>
      <vt:lpstr>修改模型</vt:lpstr>
      <vt:lpstr>檢討</vt:lpstr>
      <vt:lpstr>模型理解</vt:lpstr>
      <vt:lpstr>訓練模式</vt:lpstr>
      <vt:lpstr>訓練環境</vt:lpstr>
      <vt:lpstr>模型架構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古典樂音樂生成模型</dc:title>
  <dc:creator>米青</dc:creator>
  <cp:lastModifiedBy>智</cp:lastModifiedBy>
  <cp:revision>48</cp:revision>
  <dcterms:created xsi:type="dcterms:W3CDTF">2023-06-02T12:03:53Z</dcterms:created>
  <dcterms:modified xsi:type="dcterms:W3CDTF">2023-06-03T15:52:13Z</dcterms:modified>
</cp:coreProperties>
</file>

<file path=docProps/thumbnail.jpeg>
</file>